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Amatic SC"/>
      <p:regular r:id="rId23"/>
      <p:bold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Source Code Pro"/>
      <p:regular r:id="rId33"/>
      <p:bold r:id="rId34"/>
      <p:italic r:id="rId35"/>
      <p:boldItalic r:id="rId36"/>
    </p:embeddedFont>
    <p:embeddedFont>
      <p:font typeface="Syncopate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C1CB96-AB35-4B20-9F17-6348B63E33B4}">
  <a:tblStyle styleId="{CCC1CB96-AB35-4B20-9F17-6348B63E33B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SourceCodePro-italic.fntdata"/><Relationship Id="rId12" Type="http://schemas.openxmlformats.org/officeDocument/2006/relationships/slide" Target="slides/slide6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9.xml"/><Relationship Id="rId37" Type="http://schemas.openxmlformats.org/officeDocument/2006/relationships/font" Target="fonts/Syncopate-regular.fntdata"/><Relationship Id="rId14" Type="http://schemas.openxmlformats.org/officeDocument/2006/relationships/slide" Target="slides/slide8.xml"/><Relationship Id="rId36" Type="http://schemas.openxmlformats.org/officeDocument/2006/relationships/font" Target="fonts/SourceCodePr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Syncopat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9e7ce6e76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9e7ce6e76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9e7ce6e7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9e7ce6e7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9e7ce6e76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9e7ce6e76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9e7ce6e7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9e7ce6e7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9e7ce6e76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9e7ce6e76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9e7ce6e7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9e7ce6e7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9e7ce6e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9e7ce6e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9e7ce6e7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9e7ce6e7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9e7ce6e7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9e7ce6e7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9e7ce6e7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9e7ce6e7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9e7ce6e7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9e7ce6e7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9e7ce6e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9e7ce6e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9e7ce6e7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9e7ce6e7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rleroncin@paps.net" TargetMode="External"/><Relationship Id="rId4" Type="http://schemas.openxmlformats.org/officeDocument/2006/relationships/hyperlink" Target="https://www.paps.net/Page/2352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lassroom.google.com/c/MTc2MDI2ODQxNTNa" TargetMode="External"/><Relationship Id="rId4" Type="http://schemas.openxmlformats.org/officeDocument/2006/relationships/hyperlink" Target="https://drive.google.com/file/d/1ntErcfbrr_hfQCBAuFtQOQmwBDXjeGTq/view?usp=sharing" TargetMode="External"/><Relationship Id="rId5" Type="http://schemas.openxmlformats.org/officeDocument/2006/relationships/hyperlink" Target="https://drive.google.com/file/d/1R0woc7KXUOFxkKzMEpLD1wpeYn2485i5/view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Arleroncin@paps.net" TargetMode="External"/><Relationship Id="rId4" Type="http://schemas.openxmlformats.org/officeDocument/2006/relationships/hyperlink" Target="https://www.paps.net/Page/2352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lassroom.google.com/c/MTQ5MDc3OTU2MjA2" TargetMode="External"/><Relationship Id="rId4" Type="http://schemas.openxmlformats.org/officeDocument/2006/relationships/hyperlink" Target="https://drive.google.com/file/d/1SW2fTCl1TI-Rybs2o-Lqvl2SDUYcK8Di/view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Arleroncin@paps.net" TargetMode="External"/><Relationship Id="rId4" Type="http://schemas.openxmlformats.org/officeDocument/2006/relationships/hyperlink" Target="https://www.paps.net/Page/2352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8.xml"/><Relationship Id="rId4" Type="http://schemas.openxmlformats.org/officeDocument/2006/relationships/slide" Target="/ppt/slides/slide11.xml"/><Relationship Id="rId5" Type="http://schemas.openxmlformats.org/officeDocument/2006/relationships/slide" Target="/ppt/slides/slide1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lassroom.google.com/c/MTQ5MDc3OTU2MTU5" TargetMode="External"/><Relationship Id="rId4" Type="http://schemas.openxmlformats.org/officeDocument/2006/relationships/hyperlink" Target="https://drive.google.com/file/d/1g-MBHpkO92ZijVA3Av8Uu8x2HZrm0ybZ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 ~ 2020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veat"/>
                <a:ea typeface="Caveat"/>
                <a:cs typeface="Caveat"/>
                <a:sym typeface="Caveat"/>
              </a:rPr>
              <a:t>Dr. Arlene Roncin</a:t>
            </a:r>
            <a:endParaRPr sz="27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1109975" y="268800"/>
            <a:ext cx="6203100" cy="11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 you  for  visiting !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1001675" y="1485025"/>
            <a:ext cx="64197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Montserrat"/>
                <a:ea typeface="Montserrat"/>
                <a:cs typeface="Montserrat"/>
                <a:sym typeface="Montserrat"/>
              </a:rPr>
              <a:t>This is a team effort! </a:t>
            </a:r>
            <a:endParaRPr b="1" i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yncopate"/>
                <a:ea typeface="Syncopate"/>
                <a:cs typeface="Syncopate"/>
                <a:sym typeface="Syncopate"/>
              </a:rPr>
              <a:t>Student  -  Parent/Guardian  -  School</a:t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Communication is Vital! Let’s stay in touch!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Arleroncin@paps.net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Also, I encourage you to sign up for the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Parent Portal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that you can see your child’s grades and attendance.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Stay well &amp; I hope to see you soon, in person!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619250" y="412850"/>
            <a:ext cx="5766900" cy="20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Anatomy &amp; physiology-2 with medical terminology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 ~dual enrollment~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</p:txBody>
      </p:sp>
      <p:sp>
        <p:nvSpPr>
          <p:cNvPr id="130" name="Google Shape;130;p23"/>
          <p:cNvSpPr txBox="1"/>
          <p:nvPr/>
        </p:nvSpPr>
        <p:spPr>
          <a:xfrm>
            <a:off x="1549975" y="3056650"/>
            <a:ext cx="5836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This is two separate courses. Students will take 2 separate college level exams in June 2021 which will qualify them to receive credit from Rutgers University.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118200" y="4571150"/>
            <a:ext cx="2769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Link to Google Classroom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5947900" y="4385500"/>
            <a:ext cx="2544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Source Code Pro"/>
                <a:ea typeface="Source Code Pro"/>
                <a:cs typeface="Source Code Pro"/>
                <a:sym typeface="Source Code Pro"/>
              </a:rPr>
              <a:t>If this link does not work, please provide me with your email, and I will send you an invitation.</a:t>
            </a:r>
            <a:endParaRPr b="1" sz="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836975" y="2546700"/>
            <a:ext cx="52938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Link to A&amp;P-2 curriculum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Link to Medical Terminology Curriculum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43625" y="253325"/>
            <a:ext cx="6535800" cy="11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 you  for  visiting !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1001675" y="1485025"/>
            <a:ext cx="64197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Montserrat"/>
                <a:ea typeface="Montserrat"/>
                <a:cs typeface="Montserrat"/>
                <a:sym typeface="Montserrat"/>
              </a:rPr>
              <a:t>This is a team effort! </a:t>
            </a:r>
            <a:endParaRPr b="1" i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yncopate"/>
                <a:ea typeface="Syncopate"/>
                <a:cs typeface="Syncopate"/>
                <a:sym typeface="Syncopate"/>
              </a:rPr>
              <a:t>Student  -  Parent/Guardian  -  School</a:t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Communication is Vital! Let’s stay in touch!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Arleroncin@paps.net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Also, I encourage you to sign up for the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Parent Portal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that you can see your child’s grades and attendance.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Stay well &amp; I hope to see you soon, in person!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1619250" y="412850"/>
            <a:ext cx="5766900" cy="19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B</a:t>
            </a:r>
            <a:r>
              <a:rPr lang="en" sz="5500"/>
              <a:t> i o l o g y</a:t>
            </a:r>
            <a:endParaRPr sz="9600"/>
          </a:p>
        </p:txBody>
      </p:sp>
      <p:sp>
        <p:nvSpPr>
          <p:cNvPr id="145" name="Google Shape;145;p25"/>
          <p:cNvSpPr txBox="1"/>
          <p:nvPr/>
        </p:nvSpPr>
        <p:spPr>
          <a:xfrm>
            <a:off x="1549975" y="3056650"/>
            <a:ext cx="5836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Your child has chosen to enroll in the Health Sciences Academy at PAHS. This course will study LIFE with an emphasis on the human body.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2968075" y="4439650"/>
            <a:ext cx="3000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Link to Google Classroom</a:t>
            </a:r>
            <a:endParaRPr b="1"/>
          </a:p>
        </p:txBody>
      </p:sp>
      <p:sp>
        <p:nvSpPr>
          <p:cNvPr id="147" name="Google Shape;147;p25"/>
          <p:cNvSpPr txBox="1"/>
          <p:nvPr/>
        </p:nvSpPr>
        <p:spPr>
          <a:xfrm>
            <a:off x="5723600" y="4478350"/>
            <a:ext cx="30000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Source Code Pro"/>
                <a:ea typeface="Source Code Pro"/>
                <a:cs typeface="Source Code Pro"/>
                <a:sym typeface="Source Code Pro"/>
              </a:rPr>
              <a:t>If this link does not work, please provide me with your email, and I will send you an invitation.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3239725" y="2605150"/>
            <a:ext cx="25884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Link to curriculum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1036475" y="299750"/>
            <a:ext cx="6350100" cy="11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 you  for  visiting !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1001675" y="1485025"/>
            <a:ext cx="64197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Montserrat"/>
                <a:ea typeface="Montserrat"/>
                <a:cs typeface="Montserrat"/>
                <a:sym typeface="Montserrat"/>
              </a:rPr>
              <a:t>This is a team effort! </a:t>
            </a:r>
            <a:endParaRPr b="1" i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yncopate"/>
                <a:ea typeface="Syncopate"/>
                <a:cs typeface="Syncopate"/>
                <a:sym typeface="Syncopate"/>
              </a:rPr>
              <a:t>Student  -  Parent/Guardian  -  School</a:t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Communication is Vital! Let’s stay in touch!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Arleroncin@paps.net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Also, I encourage you to sign up for the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Parent Portal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that you can see your child’s grades and attendance.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Stay well &amp; I hope to see you soon, in person!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65500" y="420550"/>
            <a:ext cx="4045200" cy="7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 little about me</a:t>
            </a:r>
            <a:endParaRPr sz="2900"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65500" y="1514900"/>
            <a:ext cx="4045200" cy="35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B.S. Biology from Monmouth </a:t>
            </a:r>
            <a:r>
              <a:rPr b="1" lang="en" sz="1300"/>
              <a:t>University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Doctorate Degree from New York Chiropractic College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Private practice for 20 years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Hospital background as a Medical Laboratory Tech in Microbiology lab</a:t>
            </a:r>
            <a:endParaRPr b="1" sz="13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7525" y="1185850"/>
            <a:ext cx="2305050" cy="2771775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5" name="Google Shape;65;p14"/>
          <p:cNvSpPr txBox="1"/>
          <p:nvPr/>
        </p:nvSpPr>
        <p:spPr>
          <a:xfrm>
            <a:off x="5280050" y="4052475"/>
            <a:ext cx="3000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Dr. Arlene Roncin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802750" y="400325"/>
            <a:ext cx="3538500" cy="7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reach me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027" y="1209800"/>
            <a:ext cx="1743501" cy="17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300" y="1390413"/>
            <a:ext cx="1964301" cy="16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175650" y="3225325"/>
            <a:ext cx="2761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email: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Arleroncin@paps.net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405175" y="3225325"/>
            <a:ext cx="2761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text/call: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I am setting up Google Voice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434725" y="825725"/>
            <a:ext cx="59634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Classroom  &amp;  remote  Expectations</a:t>
            </a:r>
            <a:endParaRPr sz="4300"/>
          </a:p>
        </p:txBody>
      </p:sp>
      <p:sp>
        <p:nvSpPr>
          <p:cNvPr id="80" name="Google Shape;80;p16"/>
          <p:cNvSpPr txBox="1"/>
          <p:nvPr/>
        </p:nvSpPr>
        <p:spPr>
          <a:xfrm>
            <a:off x="812125" y="1624275"/>
            <a:ext cx="7247400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Be on Time, Be Prepared, Be Ready to Learn Each Day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Students </a:t>
            </a:r>
            <a:r>
              <a:rPr b="1" lang="en" u="sng">
                <a:latin typeface="Verdana"/>
                <a:ea typeface="Verdana"/>
                <a:cs typeface="Verdana"/>
                <a:sym typeface="Verdana"/>
              </a:rPr>
              <a:t>must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be visible and </a:t>
            </a:r>
            <a:r>
              <a:rPr b="1" lang="en" u="sng">
                <a:latin typeface="Verdana"/>
                <a:ea typeface="Verdana"/>
                <a:cs typeface="Verdana"/>
                <a:sym typeface="Verdana"/>
              </a:rPr>
              <a:t>on-time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to all periods as reflected in your schedule.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Students are expected to attend virtual instruction every day and follow the regular school schedule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Work will not be graded if it is submitted after the answers have been discussed in class.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Respect Self, Others and their Property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Ask for Help when Needed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Communicate with me if they are having technical issues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1109">
            <a:off x="7738210" y="982356"/>
            <a:ext cx="1170377" cy="99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434725" y="825725"/>
            <a:ext cx="59634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Grading policies</a:t>
            </a:r>
            <a:endParaRPr sz="4300"/>
          </a:p>
        </p:txBody>
      </p:sp>
      <p:sp>
        <p:nvSpPr>
          <p:cNvPr id="87" name="Google Shape;87;p17"/>
          <p:cNvSpPr txBox="1"/>
          <p:nvPr/>
        </p:nvSpPr>
        <p:spPr>
          <a:xfrm>
            <a:off x="812125" y="1624275"/>
            <a:ext cx="7247400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Students who refuse to be on camera will not receive credit for that day (unless they have communicated that there are extenuating circumstances preventing them from doing so).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Full credit is available only to assignments which are submitted on time. Students will earn half credit on assignments that are late.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40% of grade comes from classwork &amp; participation.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60% of grade comes from quizzes &amp; assessments.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Plagiarism will result in a grade of zero and an intervention.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80180">
            <a:off x="6464572" y="602524"/>
            <a:ext cx="1252426" cy="8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94941">
            <a:off x="1295572" y="602525"/>
            <a:ext cx="1252426" cy="8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434725" y="825725"/>
            <a:ext cx="59634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Online materials &amp; Course Syllabi</a:t>
            </a:r>
            <a:endParaRPr sz="4300"/>
          </a:p>
        </p:txBody>
      </p:sp>
      <p:sp>
        <p:nvSpPr>
          <p:cNvPr id="95" name="Google Shape;95;p18"/>
          <p:cNvSpPr txBox="1"/>
          <p:nvPr/>
        </p:nvSpPr>
        <p:spPr>
          <a:xfrm>
            <a:off x="812125" y="1624275"/>
            <a:ext cx="7247400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Verdana"/>
                <a:ea typeface="Verdana"/>
                <a:cs typeface="Verdana"/>
                <a:sym typeface="Verdana"/>
              </a:rPr>
              <a:t>All online materials &amp; course syllabi are available through Google Classroom.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Verdana"/>
                <a:ea typeface="Verdana"/>
                <a:cs typeface="Verdana"/>
                <a:sym typeface="Verdana"/>
              </a:rPr>
              <a:t>Links are provided below. 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769775" y="377125"/>
            <a:ext cx="7455900" cy="7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Click</a:t>
            </a:r>
            <a:r>
              <a:rPr lang="en"/>
              <a:t> on the course your child is in !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216575" y="1539175"/>
            <a:ext cx="8562300" cy="3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action="ppaction://hlinksldjump" r:id="rId3"/>
              </a:rPr>
              <a:t>Anatomy &amp; Physiology-1: DUAL enrollment</a:t>
            </a:r>
            <a:endParaRPr b="1" sz="31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action="ppaction://hlinksldjump" r:id="rId4"/>
              </a:rPr>
              <a:t>Anatomy &amp; physiology-2 with medical terminology: dual enrollment</a:t>
            </a:r>
            <a:endParaRPr b="1" sz="31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action="ppaction://hlinksldjump" r:id="rId5"/>
              </a:rPr>
              <a:t>biology</a:t>
            </a:r>
            <a:endParaRPr b="1" sz="31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1619250" y="412850"/>
            <a:ext cx="5766900" cy="20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Anatomy &amp; Physiology-1: </a:t>
            </a:r>
            <a:endParaRPr sz="5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DUAL enrollment</a:t>
            </a:r>
            <a:endParaRPr sz="7200"/>
          </a:p>
        </p:txBody>
      </p:sp>
      <p:sp>
        <p:nvSpPr>
          <p:cNvPr id="107" name="Google Shape;107;p20"/>
          <p:cNvSpPr txBox="1"/>
          <p:nvPr/>
        </p:nvSpPr>
        <p:spPr>
          <a:xfrm>
            <a:off x="1549975" y="3056650"/>
            <a:ext cx="58362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This is the first half of a one-year college class. Students will be taking a qualifying test with Rutgers University in December, 2020.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2917225" y="4407550"/>
            <a:ext cx="3101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Link to Google Classroom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5924700" y="4407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Source Code Pro"/>
                <a:ea typeface="Source Code Pro"/>
                <a:cs typeface="Source Code Pro"/>
                <a:sym typeface="Source Code Pro"/>
              </a:rPr>
              <a:t>If this link does not work, please provide me with your email, and I will send you an invitation.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2097900" y="2495650"/>
            <a:ext cx="4809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Link to curriculum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1623575" y="187725"/>
            <a:ext cx="5766900" cy="99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Rutgers Grading policy</a:t>
            </a:r>
            <a:endParaRPr sz="7200"/>
          </a:p>
        </p:txBody>
      </p:sp>
      <p:sp>
        <p:nvSpPr>
          <p:cNvPr id="116" name="Google Shape;116;p21"/>
          <p:cNvSpPr txBox="1"/>
          <p:nvPr/>
        </p:nvSpPr>
        <p:spPr>
          <a:xfrm>
            <a:off x="640775" y="1246950"/>
            <a:ext cx="77325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Students will earn a grade from PAHS AND if they qualify, they will earn a grade and college credit from Rutgers University, which can usually be transferred to most other colleges. The following chart desribes Rutgers’ grading: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17" name="Google Shape;117;p21"/>
          <p:cNvGraphicFramePr/>
          <p:nvPr/>
        </p:nvGraphicFramePr>
        <p:xfrm>
          <a:off x="1173275" y="25717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{CCC1CB96-AB35-4B20-9F17-6348B63E33B4}</a:tableStyleId>
              </a:tblPr>
              <a:tblGrid>
                <a:gridCol w="1666875"/>
                <a:gridCol w="1666875"/>
                <a:gridCol w="1666875"/>
                <a:gridCol w="1666875"/>
              </a:tblGrid>
              <a:tr h="57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Transcript Grade Exam Score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College Course Grade Equivalent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HSC Credit by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HP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Pass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A-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90-100%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B+,B,B-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80-89%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LP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Pass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C+,C,C-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70-79%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credit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D+ and below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&lt;70% </a:t>
                      </a:r>
                      <a:endParaRPr b="1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21"/>
          <p:cNvSpPr txBox="1"/>
          <p:nvPr/>
        </p:nvSpPr>
        <p:spPr>
          <a:xfrm>
            <a:off x="1075450" y="3070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